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4" r:id="rId2"/>
    <p:sldId id="293" r:id="rId3"/>
    <p:sldId id="296" r:id="rId4"/>
    <p:sldId id="295" r:id="rId5"/>
    <p:sldId id="297" r:id="rId6"/>
    <p:sldId id="275" r:id="rId7"/>
    <p:sldId id="279" r:id="rId8"/>
    <p:sldId id="281" r:id="rId9"/>
    <p:sldId id="282" r:id="rId10"/>
    <p:sldId id="283" r:id="rId11"/>
    <p:sldId id="303" r:id="rId12"/>
    <p:sldId id="298" r:id="rId13"/>
    <p:sldId id="257" r:id="rId14"/>
    <p:sldId id="266" r:id="rId15"/>
    <p:sldId id="286" r:id="rId16"/>
    <p:sldId id="258" r:id="rId17"/>
    <p:sldId id="299" r:id="rId18"/>
    <p:sldId id="300" r:id="rId19"/>
    <p:sldId id="301" r:id="rId20"/>
    <p:sldId id="269" r:id="rId21"/>
    <p:sldId id="302" r:id="rId22"/>
    <p:sldId id="261" r:id="rId23"/>
    <p:sldId id="259" r:id="rId24"/>
    <p:sldId id="292" r:id="rId25"/>
    <p:sldId id="287" r:id="rId26"/>
    <p:sldId id="265" r:id="rId27"/>
    <p:sldId id="267" r:id="rId28"/>
    <p:sldId id="272" r:id="rId29"/>
    <p:sldId id="288" r:id="rId30"/>
    <p:sldId id="289" r:id="rId31"/>
    <p:sldId id="290" r:id="rId32"/>
    <p:sldId id="291" r:id="rId33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A520"/>
    <a:srgbClr val="DEA70C"/>
    <a:srgbClr val="CFB5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8" d="100"/>
          <a:sy n="88" d="100"/>
        </p:scale>
        <p:origin x="-876" y="-15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kochar\Brands\Machdrive\Launch PPT\Macdrive cover_02.jp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4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38150"/>
            <a:ext cx="8229600" cy="7012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76350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4.jpeg"/><Relationship Id="rId7" Type="http://schemas.openxmlformats.org/officeDocument/2006/relationships/image" Target="../media/image48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png"/><Relationship Id="rId9" Type="http://schemas.openxmlformats.org/officeDocument/2006/relationships/image" Target="../media/image50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ow Nature Can Help Heal Our Plane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0"/>
            <a:ext cx="9144000" cy="5183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ounded Rectangle 3"/>
          <p:cNvSpPr/>
          <p:nvPr/>
        </p:nvSpPr>
        <p:spPr>
          <a:xfrm>
            <a:off x="914400" y="1908000"/>
            <a:ext cx="7239000" cy="226395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i="1" u="sng" dirty="0">
                <a:solidFill>
                  <a:schemeClr val="bg1"/>
                </a:solidFill>
              </a:rPr>
              <a:t>Health</a:t>
            </a:r>
            <a:r>
              <a:rPr lang="en-US" sz="4800" b="1" dirty="0">
                <a:solidFill>
                  <a:schemeClr val="bg1"/>
                </a:solidFill>
              </a:rPr>
              <a:t> </a:t>
            </a:r>
            <a:r>
              <a:rPr lang="en-US" sz="4800" dirty="0">
                <a:solidFill>
                  <a:schemeClr val="bg1"/>
                </a:solidFill>
              </a:rPr>
              <a:t>and </a:t>
            </a:r>
            <a:r>
              <a:rPr lang="en-US" sz="4800" b="1" i="1" u="sng" dirty="0">
                <a:solidFill>
                  <a:schemeClr val="bg1"/>
                </a:solidFill>
              </a:rPr>
              <a:t>Quality of life </a:t>
            </a:r>
            <a:r>
              <a:rPr lang="en-US" sz="4800" dirty="0">
                <a:solidFill>
                  <a:schemeClr val="bg1"/>
                </a:solidFill>
              </a:rPr>
              <a:t>is the </a:t>
            </a:r>
            <a:endParaRPr lang="en-US" sz="4800" dirty="0" smtClean="0">
              <a:solidFill>
                <a:schemeClr val="bg1"/>
              </a:solidFill>
            </a:endParaRPr>
          </a:p>
          <a:p>
            <a:pPr algn="ctr"/>
            <a:r>
              <a:rPr lang="en-US" sz="4800" b="1" i="1" u="sng" dirty="0" smtClean="0">
                <a:solidFill>
                  <a:schemeClr val="bg1"/>
                </a:solidFill>
              </a:rPr>
              <a:t>Ultimate</a:t>
            </a:r>
            <a:r>
              <a:rPr lang="en-US" sz="4800" i="1" u="sng" dirty="0">
                <a:solidFill>
                  <a:schemeClr val="bg1"/>
                </a:solidFill>
              </a:rPr>
              <a:t>  </a:t>
            </a:r>
            <a:r>
              <a:rPr lang="en-US" sz="4800" b="1" i="1" u="sng" dirty="0" smtClean="0">
                <a:solidFill>
                  <a:schemeClr val="bg1"/>
                </a:solidFill>
              </a:rPr>
              <a:t>Goal</a:t>
            </a:r>
            <a:endParaRPr lang="en-IN" sz="4800" i="1" u="sng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5090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oes the love of cars really improve the quality of life? | Malibu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1" y="2571750"/>
            <a:ext cx="4724400" cy="2590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JAWA Forty Two Price List, Models, Reviews, Mileage &amp; Specs ...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95" b="9755"/>
          <a:stretch/>
        </p:blipFill>
        <p:spPr bwMode="auto">
          <a:xfrm>
            <a:off x="4495800" y="-19051"/>
            <a:ext cx="4648200" cy="2590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Autographix Red Magic DIO Graphics 3G and 4G Bike Snickering for ...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3" y="0"/>
            <a:ext cx="4770620" cy="257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2021 BMW M5 Sedan Specifications Changes, Interior Update ...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2" t="21410"/>
          <a:stretch/>
        </p:blipFill>
        <p:spPr bwMode="auto">
          <a:xfrm>
            <a:off x="1" y="2571751"/>
            <a:ext cx="4800600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0" y="2387084"/>
            <a:ext cx="9144001" cy="830997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Health</a:t>
            </a:r>
            <a:r>
              <a:rPr lang="en-US" sz="2400" dirty="0">
                <a:solidFill>
                  <a:schemeClr val="bg1"/>
                </a:solidFill>
              </a:rPr>
              <a:t> and </a:t>
            </a:r>
            <a:r>
              <a:rPr lang="en-US" sz="2400" b="1" dirty="0">
                <a:solidFill>
                  <a:schemeClr val="bg1"/>
                </a:solidFill>
              </a:rPr>
              <a:t>Quality of life</a:t>
            </a:r>
            <a:r>
              <a:rPr lang="en-US" sz="2400" dirty="0">
                <a:solidFill>
                  <a:schemeClr val="bg1"/>
                </a:solidFill>
              </a:rPr>
              <a:t> is the </a:t>
            </a:r>
            <a:r>
              <a:rPr lang="en-US" sz="2400" dirty="0" smtClean="0">
                <a:solidFill>
                  <a:schemeClr val="bg1"/>
                </a:solidFill>
              </a:rPr>
              <a:t>ultimate</a:t>
            </a:r>
            <a:r>
              <a:rPr lang="en-US" sz="2400" dirty="0">
                <a:solidFill>
                  <a:schemeClr val="bg1"/>
                </a:solidFill>
              </a:rPr>
              <a:t> </a:t>
            </a:r>
            <a:r>
              <a:rPr lang="en-US" sz="2400" dirty="0">
                <a:solidFill>
                  <a:schemeClr val="bg1"/>
                </a:solidFill>
              </a:rPr>
              <a:t>g</a:t>
            </a:r>
            <a:r>
              <a:rPr lang="en-US" sz="2400" dirty="0" smtClean="0">
                <a:solidFill>
                  <a:schemeClr val="bg1"/>
                </a:solidFill>
              </a:rPr>
              <a:t>oal</a:t>
            </a:r>
            <a:r>
              <a:rPr lang="en-US" sz="2400" dirty="0" smtClean="0">
                <a:solidFill>
                  <a:schemeClr val="bg1"/>
                </a:solidFill>
              </a:rPr>
              <a:t>,</a:t>
            </a:r>
          </a:p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 </a:t>
            </a:r>
            <a:r>
              <a:rPr lang="en-US" sz="2400" dirty="0">
                <a:solidFill>
                  <a:schemeClr val="bg1"/>
                </a:solidFill>
              </a:rPr>
              <a:t>B</a:t>
            </a:r>
            <a:r>
              <a:rPr lang="en-US" sz="2400" dirty="0" smtClean="0">
                <a:solidFill>
                  <a:schemeClr val="bg1"/>
                </a:solidFill>
              </a:rPr>
              <a:t>e it ours or ours </a:t>
            </a:r>
            <a:r>
              <a:rPr lang="en-US" sz="2400" dirty="0" smtClean="0">
                <a:solidFill>
                  <a:schemeClr val="bg1"/>
                </a:solidFill>
              </a:rPr>
              <a:t>vehicle</a:t>
            </a:r>
            <a:endParaRPr lang="en-IN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9250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yundai Motor Group Unveils World First CVVD Engine Technology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ounded Rectangle 3"/>
          <p:cNvSpPr/>
          <p:nvPr/>
        </p:nvSpPr>
        <p:spPr>
          <a:xfrm>
            <a:off x="152400" y="1682501"/>
            <a:ext cx="8610600" cy="149884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i="1" u="sng" dirty="0" smtClean="0"/>
              <a:t>To keep the Vehicle at its best…</a:t>
            </a:r>
          </a:p>
          <a:p>
            <a:pPr algn="ctr"/>
            <a:endParaRPr lang="en-US" sz="4400" b="1" dirty="0"/>
          </a:p>
          <a:p>
            <a:pPr algn="ctr"/>
            <a:endParaRPr lang="en-US" sz="4400" b="1" dirty="0"/>
          </a:p>
          <a:p>
            <a:pPr algn="ctr"/>
            <a:endParaRPr lang="en-US" sz="4400" b="1" dirty="0" smtClean="0"/>
          </a:p>
          <a:p>
            <a:pPr algn="ctr"/>
            <a:endParaRPr lang="en-US" sz="4400" b="1" dirty="0" smtClean="0"/>
          </a:p>
          <a:p>
            <a:pPr algn="ctr"/>
            <a:r>
              <a:rPr lang="en-US" sz="6000" b="1" i="1" u="sng" dirty="0" smtClean="0"/>
              <a:t>…Engine health is the key</a:t>
            </a:r>
            <a:endParaRPr lang="en-IN" sz="6000" b="1" i="1" u="sng" dirty="0"/>
          </a:p>
        </p:txBody>
      </p:sp>
    </p:spTree>
    <p:extLst>
      <p:ext uri="{BB962C8B-B14F-4D97-AF65-F5344CB8AC3E}">
        <p14:creationId xmlns:p14="http://schemas.microsoft.com/office/powerpoint/2010/main" val="2084545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38150"/>
            <a:ext cx="5791200" cy="857250"/>
          </a:xfrm>
          <a:solidFill>
            <a:schemeClr val="tx1"/>
          </a:solidFill>
        </p:spPr>
        <p:txBody>
          <a:bodyPr>
            <a:no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Why Engine Health is Important? </a:t>
            </a:r>
            <a:endParaRPr lang="en-IN" sz="32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76351"/>
            <a:ext cx="5972937" cy="3276600"/>
          </a:xfrm>
        </p:spPr>
        <p:txBody>
          <a:bodyPr>
            <a:normAutofit fontScale="55000" lnSpcReduction="20000"/>
          </a:bodyPr>
          <a:lstStyle/>
          <a:p>
            <a:pPr marL="0" indent="0">
              <a:lnSpc>
                <a:spcPct val="170000"/>
              </a:lnSpc>
              <a:buNone/>
            </a:pPr>
            <a:r>
              <a:rPr lang="en-US" b="1" dirty="0"/>
              <a:t>Engine Health: Keep v</a:t>
            </a:r>
            <a:r>
              <a:rPr lang="en-US" b="1" dirty="0" smtClean="0"/>
              <a:t>ehicle </a:t>
            </a:r>
            <a:r>
              <a:rPr lang="en-US" b="1" dirty="0"/>
              <a:t>w</a:t>
            </a:r>
            <a:r>
              <a:rPr lang="en-US" b="1" dirty="0" smtClean="0"/>
              <a:t>orking at </a:t>
            </a:r>
            <a:r>
              <a:rPr lang="en-US" b="1" dirty="0"/>
              <a:t>i</a:t>
            </a:r>
            <a:r>
              <a:rPr lang="en-US" b="1" dirty="0" smtClean="0"/>
              <a:t>ts </a:t>
            </a:r>
            <a:r>
              <a:rPr lang="en-US" b="1" dirty="0"/>
              <a:t>b</a:t>
            </a:r>
            <a:r>
              <a:rPr lang="en-US" b="1" dirty="0" smtClean="0"/>
              <a:t>est</a:t>
            </a:r>
            <a:endParaRPr lang="en-US" b="1" dirty="0"/>
          </a:p>
          <a:p>
            <a:pPr>
              <a:lnSpc>
                <a:spcPct val="170000"/>
              </a:lnSpc>
            </a:pPr>
            <a:r>
              <a:rPr lang="en-US" dirty="0"/>
              <a:t>There are many benefits to </a:t>
            </a:r>
            <a:r>
              <a:rPr lang="en-US" dirty="0" smtClean="0"/>
              <a:t>ensure Vehicle’s </a:t>
            </a:r>
            <a:r>
              <a:rPr lang="en-US" dirty="0"/>
              <a:t>engine is in good health </a:t>
            </a:r>
            <a:r>
              <a:rPr lang="en-US" dirty="0" smtClean="0"/>
              <a:t>&amp; </a:t>
            </a:r>
            <a:r>
              <a:rPr lang="en-US" dirty="0"/>
              <a:t>working order.</a:t>
            </a:r>
          </a:p>
          <a:p>
            <a:pPr lvl="1">
              <a:lnSpc>
                <a:spcPct val="170000"/>
              </a:lnSpc>
            </a:pPr>
            <a:r>
              <a:rPr lang="en-US" dirty="0" smtClean="0"/>
              <a:t>For one, it will </a:t>
            </a:r>
            <a:r>
              <a:rPr lang="en-US" dirty="0"/>
              <a:t>live longer, and will be less likely to suffer breakdowns as it ages.</a:t>
            </a:r>
          </a:p>
          <a:p>
            <a:pPr lvl="1">
              <a:lnSpc>
                <a:spcPct val="170000"/>
              </a:lnSpc>
            </a:pPr>
            <a:r>
              <a:rPr lang="en-US" dirty="0" smtClean="0"/>
              <a:t>Enjoy </a:t>
            </a:r>
            <a:r>
              <a:rPr lang="en-US" dirty="0"/>
              <a:t>lasting performance, with minimal dips in speed, responsiveness and fuel efficiency.</a:t>
            </a:r>
          </a:p>
          <a:p>
            <a:pPr lvl="1">
              <a:lnSpc>
                <a:spcPct val="170000"/>
              </a:lnSpc>
            </a:pPr>
            <a:r>
              <a:rPr lang="en-US" dirty="0"/>
              <a:t>And, regular engine </a:t>
            </a:r>
            <a:r>
              <a:rPr lang="en-US" dirty="0" smtClean="0"/>
              <a:t>maintenance </a:t>
            </a:r>
            <a:r>
              <a:rPr lang="en-US" dirty="0"/>
              <a:t>will help the car’s </a:t>
            </a:r>
            <a:r>
              <a:rPr lang="en-US" dirty="0" smtClean="0"/>
              <a:t>value intact.</a:t>
            </a:r>
            <a:endParaRPr lang="en-IN" dirty="0"/>
          </a:p>
        </p:txBody>
      </p:sp>
      <p:pic>
        <p:nvPicPr>
          <p:cNvPr id="4" name="Picture 4" descr="3D V bike engine | CGTrade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3937" y="2481072"/>
            <a:ext cx="2529078" cy="2529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The Internal Combustion Engine, Explained â¢ Gear Patrol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54" r="11448"/>
          <a:stretch/>
        </p:blipFill>
        <p:spPr bwMode="auto">
          <a:xfrm>
            <a:off x="6553200" y="487613"/>
            <a:ext cx="2535936" cy="2084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6659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appy man riding motorcycle at sunset celebrating with arms raised ...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71"/>
          <a:stretch/>
        </p:blipFill>
        <p:spPr bwMode="auto">
          <a:xfrm>
            <a:off x="4538898" y="2419351"/>
            <a:ext cx="4605102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appy-lady-in-car - 1800 Car Cash NJ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6002"/>
            <a:ext cx="4538898" cy="2606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Quality Used Cars From Used Car Dealership You Can Trust ..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90799"/>
            <a:ext cx="4538898" cy="2571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Harley-Davidson CEO Steps Down After Five Years of Declining Sales ...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8042" y="-21664"/>
            <a:ext cx="4595958" cy="2612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86630"/>
            <a:ext cx="9144000" cy="2970920"/>
          </a:xfrm>
        </p:spPr>
        <p:txBody>
          <a:bodyPr>
            <a:noAutofit/>
          </a:bodyPr>
          <a:lstStyle/>
          <a:p>
            <a:pPr>
              <a:lnSpc>
                <a:spcPct val="200000"/>
              </a:lnSpc>
            </a:pPr>
            <a:r>
              <a:rPr lang="en-US" sz="3600" b="1" dirty="0" smtClean="0">
                <a:solidFill>
                  <a:srgbClr val="FF0000"/>
                </a:solidFill>
              </a:rPr>
              <a:t>Vehicle Health, Engine Health &amp; Our Health </a:t>
            </a:r>
            <a:r>
              <a:rPr lang="en-US" sz="5400" b="1" dirty="0" smtClean="0">
                <a:solidFill>
                  <a:srgbClr val="FF0000"/>
                </a:solidFill>
              </a:rPr>
              <a:t/>
            </a:r>
            <a:br>
              <a:rPr lang="en-US" sz="5400" b="1" dirty="0" smtClean="0">
                <a:solidFill>
                  <a:srgbClr val="FF0000"/>
                </a:solidFill>
              </a:rPr>
            </a:br>
            <a:r>
              <a:rPr lang="en-US" sz="4000" b="1" dirty="0" smtClean="0">
                <a:solidFill>
                  <a:srgbClr val="FF0000"/>
                </a:solidFill>
              </a:rPr>
              <a:t>Are </a:t>
            </a:r>
            <a:br>
              <a:rPr lang="en-US" sz="4000" b="1" dirty="0" smtClean="0">
                <a:solidFill>
                  <a:srgbClr val="FF0000"/>
                </a:solidFill>
              </a:rPr>
            </a:br>
            <a:r>
              <a:rPr lang="en-US" sz="6600" b="1" dirty="0" smtClean="0">
                <a:solidFill>
                  <a:srgbClr val="FF0000"/>
                </a:solidFill>
              </a:rPr>
              <a:t>Interlinked</a:t>
            </a:r>
            <a:endParaRPr lang="en-IN" sz="6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7941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White Smoke From Exhaust: Main Causes and How to Fix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750910" y="438150"/>
            <a:ext cx="3061580" cy="21379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52400" y="4781550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IN" sz="800" dirty="0" smtClean="0"/>
              <a:t>*https</a:t>
            </a:r>
            <a:r>
              <a:rPr lang="en-IN" sz="800" dirty="0"/>
              <a:t>://</a:t>
            </a:r>
            <a:r>
              <a:rPr lang="en-IN" sz="800" dirty="0" smtClean="0"/>
              <a:t>www.epa.gov/greenvehicles/greenhouse-gas-emissions-typical-passenger-vehicle</a:t>
            </a:r>
          </a:p>
          <a:p>
            <a:pPr marL="171450" indent="-171450">
              <a:buFont typeface="Arial" charset="0"/>
              <a:buChar char="•"/>
            </a:pPr>
            <a:endParaRPr lang="en-IN" sz="800" dirty="0" smtClean="0"/>
          </a:p>
          <a:p>
            <a:endParaRPr lang="en-IN" sz="800" dirty="0"/>
          </a:p>
        </p:txBody>
      </p:sp>
      <p:sp>
        <p:nvSpPr>
          <p:cNvPr id="5" name="Flowchart: Alternate Process 4"/>
          <p:cNvSpPr/>
          <p:nvPr/>
        </p:nvSpPr>
        <p:spPr>
          <a:xfrm>
            <a:off x="304800" y="590550"/>
            <a:ext cx="4343400" cy="1882560"/>
          </a:xfrm>
          <a:prstGeom prst="flowChartAlternateProcess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In India, 1 car emits 4600 kg of carbon dioxide every </a:t>
            </a:r>
            <a:r>
              <a:rPr lang="en-US" sz="3200" dirty="0" smtClean="0"/>
              <a:t>year</a:t>
            </a:r>
            <a:r>
              <a:rPr lang="en-US" sz="3200" baseline="30000" dirty="0" smtClean="0"/>
              <a:t>*</a:t>
            </a:r>
            <a:endParaRPr lang="en-US" sz="3200" baseline="30000" dirty="0"/>
          </a:p>
        </p:txBody>
      </p:sp>
      <p:pic>
        <p:nvPicPr>
          <p:cNvPr id="6" name="Picture 2" descr="About Us | Tree Services in Crown Poin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199" y="2666999"/>
            <a:ext cx="3022601" cy="22669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lowchart: Alternate Process 6"/>
          <p:cNvSpPr/>
          <p:nvPr/>
        </p:nvSpPr>
        <p:spPr>
          <a:xfrm>
            <a:off x="304800" y="2746590"/>
            <a:ext cx="4343400" cy="1882560"/>
          </a:xfrm>
          <a:prstGeom prst="flowChartAlternateProcess">
            <a:avLst/>
          </a:prstGeom>
          <a:solidFill>
            <a:srgbClr val="DAA5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To absorb this, ~220 fully grown trees are required</a:t>
            </a:r>
            <a:r>
              <a:rPr lang="en-US" sz="3200" baseline="30000" dirty="0" smtClean="0"/>
              <a:t>^</a:t>
            </a:r>
            <a:endParaRPr lang="en-US" sz="2000" baseline="30000" dirty="0"/>
          </a:p>
        </p:txBody>
      </p:sp>
      <p:sp>
        <p:nvSpPr>
          <p:cNvPr id="9" name="Rectangle 8"/>
          <p:cNvSpPr/>
          <p:nvPr/>
        </p:nvSpPr>
        <p:spPr>
          <a:xfrm>
            <a:off x="152400" y="4933950"/>
            <a:ext cx="4572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IN" sz="800" dirty="0" smtClean="0"/>
              <a:t>^http</a:t>
            </a:r>
            <a:r>
              <a:rPr lang="en-IN" sz="800" dirty="0"/>
              <a:t>://urbanforestrynetwork.org/benefits/air%20quality.htm</a:t>
            </a:r>
          </a:p>
        </p:txBody>
      </p:sp>
    </p:spTree>
    <p:extLst>
      <p:ext uri="{BB962C8B-B14F-4D97-AF65-F5344CB8AC3E}">
        <p14:creationId xmlns:p14="http://schemas.microsoft.com/office/powerpoint/2010/main" val="3822125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6" name="Picture 8" descr="Delhi air pollution Highlights: Punjab, Noida, Aligarh join Delhi ..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9214" y="625441"/>
            <a:ext cx="3533018" cy="19873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304800" y="4857750"/>
            <a:ext cx="4452462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800" dirty="0"/>
              <a:t>https://www.thehindu.com/news/national/air-pollution-cause-of-1-in-8-deaths/article25682272.ece</a:t>
            </a:r>
          </a:p>
        </p:txBody>
      </p:sp>
      <p:sp>
        <p:nvSpPr>
          <p:cNvPr id="4" name="Flowchart: Alternate Process 3"/>
          <p:cNvSpPr/>
          <p:nvPr/>
        </p:nvSpPr>
        <p:spPr>
          <a:xfrm>
            <a:off x="457200" y="666750"/>
            <a:ext cx="4286926" cy="1869814"/>
          </a:xfrm>
          <a:prstGeom prst="flowChartAlternateProcess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1 in 8 death every year is due to lung diseases caused by bad air quality</a:t>
            </a:r>
          </a:p>
        </p:txBody>
      </p:sp>
      <p:pic>
        <p:nvPicPr>
          <p:cNvPr id="6" name="Picture 2" descr="Delhi air pollution driving tourists away and spurring rise in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2742401"/>
            <a:ext cx="3505201" cy="22047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lowchart: Alternate Process 6"/>
          <p:cNvSpPr/>
          <p:nvPr/>
        </p:nvSpPr>
        <p:spPr>
          <a:xfrm>
            <a:off x="457200" y="2876550"/>
            <a:ext cx="4286926" cy="1828800"/>
          </a:xfrm>
          <a:prstGeom prst="flowChartAlternateProcess">
            <a:avLst/>
          </a:prstGeom>
          <a:solidFill>
            <a:srgbClr val="DAA5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India has 6/10 most air polluted cities in the world</a:t>
            </a:r>
          </a:p>
        </p:txBody>
      </p:sp>
      <p:sp>
        <p:nvSpPr>
          <p:cNvPr id="8" name="Rectangle 7"/>
          <p:cNvSpPr/>
          <p:nvPr/>
        </p:nvSpPr>
        <p:spPr>
          <a:xfrm>
            <a:off x="285074" y="4947106"/>
            <a:ext cx="4459052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800" dirty="0"/>
              <a:t>https://www.weforum.org/agenda/2020/03/6-of-the-world-s-10-most-polluted-cities-are-in-india/</a:t>
            </a:r>
          </a:p>
        </p:txBody>
      </p:sp>
    </p:spTree>
    <p:extLst>
      <p:ext uri="{BB962C8B-B14F-4D97-AF65-F5344CB8AC3E}">
        <p14:creationId xmlns:p14="http://schemas.microsoft.com/office/powerpoint/2010/main" val="3188590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1047750"/>
            <a:ext cx="8153400" cy="3046988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r>
              <a:rPr lang="en-US" sz="4800" dirty="0" smtClean="0">
                <a:solidFill>
                  <a:schemeClr val="bg1"/>
                </a:solidFill>
              </a:rPr>
              <a:t>We need to think,</a:t>
            </a:r>
          </a:p>
          <a:p>
            <a:pPr algn="ctr"/>
            <a:r>
              <a:rPr lang="en-US" sz="4800" dirty="0" smtClean="0">
                <a:solidFill>
                  <a:schemeClr val="bg1"/>
                </a:solidFill>
              </a:rPr>
              <a:t>What causes this pollution?</a:t>
            </a:r>
          </a:p>
          <a:p>
            <a:pPr algn="ctr"/>
            <a:r>
              <a:rPr lang="en-US" sz="4800" dirty="0" smtClean="0">
                <a:solidFill>
                  <a:schemeClr val="bg1"/>
                </a:solidFill>
              </a:rPr>
              <a:t>What is our role in this pollution?</a:t>
            </a:r>
            <a:endParaRPr lang="en-US" sz="4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2981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3370005"/>
            <a:ext cx="4572000" cy="707886"/>
          </a:xfrm>
          <a:prstGeom prst="rect">
            <a:avLst/>
          </a:prstGeom>
          <a:solidFill>
            <a:schemeClr val="accent3"/>
          </a:solidFill>
        </p:spPr>
        <p:txBody>
          <a:bodyPr>
            <a:spAutoFit/>
          </a:bodyPr>
          <a:lstStyle/>
          <a:p>
            <a:endParaRPr lang="en-US" sz="4000" dirty="0"/>
          </a:p>
        </p:txBody>
      </p:sp>
      <p:pic>
        <p:nvPicPr>
          <p:cNvPr id="5122" name="Picture 2" descr="Inter-American Court of Human Rights Solidifies the Right to a ...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971"/>
          <a:stretch/>
        </p:blipFill>
        <p:spPr bwMode="auto">
          <a:xfrm>
            <a:off x="0" y="5297"/>
            <a:ext cx="9144000" cy="51382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0" y="3962221"/>
            <a:ext cx="9144000" cy="1200329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</a:rPr>
              <a:t>It is our responsibility to take care of </a:t>
            </a:r>
            <a:r>
              <a:rPr lang="en-US" sz="3600" dirty="0" smtClean="0">
                <a:solidFill>
                  <a:schemeClr val="bg1"/>
                </a:solidFill>
              </a:rPr>
              <a:t>our environment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9567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2766358"/>
            <a:ext cx="8077200" cy="1938992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Presenting you a solution to make your vehicles engine more efficient and contribute towards environment 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6146" name="Picture 2" descr="Vestige Marketing Pvt Ltd, Sagarpur - Health Care Product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609600"/>
            <a:ext cx="2591390" cy="2038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3120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kochar\Brands\Machdrive\Launch PPT\Macdrive cover_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050"/>
            <a:ext cx="9144000" cy="5144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667000" y="133350"/>
            <a:ext cx="5638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A Unique &amp; Revolutionary Technology,</a:t>
            </a:r>
          </a:p>
          <a:p>
            <a:pPr algn="ctr"/>
            <a:r>
              <a:rPr lang="en-US" b="1" dirty="0"/>
              <a:t>to enhance engine efficiency and </a:t>
            </a:r>
            <a:r>
              <a:rPr lang="en-US" b="1" dirty="0" smtClean="0"/>
              <a:t>also reduce </a:t>
            </a:r>
            <a:r>
              <a:rPr lang="en-US" b="1" dirty="0"/>
              <a:t>pollution</a:t>
            </a:r>
          </a:p>
          <a:p>
            <a:pPr algn="ctr"/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165252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57200" y="495300"/>
            <a:ext cx="8229600" cy="857250"/>
          </a:xfrm>
          <a:prstGeom prst="rect">
            <a:avLst/>
          </a:prstGeom>
          <a:solidFill>
            <a:schemeClr val="tx1"/>
          </a:solidFill>
        </p:spPr>
        <p:txBody>
          <a:bodyPr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chemeClr val="bg1"/>
                </a:solidFill>
              </a:rPr>
              <a:t>What is MACH-DRIVE NanoEnergizer</a:t>
            </a:r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203516" y="1352550"/>
            <a:ext cx="5310287" cy="3394472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800" dirty="0" smtClean="0"/>
              <a:t>MACH-DRIVE Nano Energizer </a:t>
            </a:r>
            <a:r>
              <a:rPr lang="en-US" sz="1800" b="1" dirty="0" smtClean="0"/>
              <a:t>is an additive for engine along with Engine oil </a:t>
            </a:r>
            <a:r>
              <a:rPr lang="en-US" sz="1800" dirty="0" smtClean="0"/>
              <a:t>for </a:t>
            </a:r>
            <a:r>
              <a:rPr lang="en-US" sz="1800" b="1" dirty="0" smtClean="0"/>
              <a:t>better engine health</a:t>
            </a:r>
          </a:p>
          <a:p>
            <a:pPr>
              <a:lnSpc>
                <a:spcPct val="150000"/>
              </a:lnSpc>
            </a:pPr>
            <a:r>
              <a:rPr lang="en-US" sz="1800" dirty="0" smtClean="0"/>
              <a:t>It gives </a:t>
            </a:r>
            <a:r>
              <a:rPr lang="en-US" sz="1800" b="1" dirty="0" smtClean="0"/>
              <a:t>platinum ceramic coating to engine</a:t>
            </a:r>
            <a:r>
              <a:rPr lang="en-US" sz="1800" dirty="0" smtClean="0"/>
              <a:t>, platinum is 20 times harder and 5 times shiner than steel</a:t>
            </a:r>
          </a:p>
          <a:p>
            <a:pPr>
              <a:lnSpc>
                <a:spcPct val="150000"/>
              </a:lnSpc>
            </a:pPr>
            <a:r>
              <a:rPr lang="en-US" sz="1800" dirty="0" smtClean="0"/>
              <a:t>The result is  a </a:t>
            </a:r>
            <a:r>
              <a:rPr lang="en-US" sz="1800" b="1" dirty="0" smtClean="0"/>
              <a:t>smoother, quieter engine with more power and better mileage</a:t>
            </a:r>
            <a:endParaRPr lang="en-IN" sz="1800" b="1" dirty="0" smtClean="0"/>
          </a:p>
        </p:txBody>
      </p:sp>
      <p:pic>
        <p:nvPicPr>
          <p:cNvPr id="4" name="Picture 2" descr="Five simple maintenance tips to keep your car healthy - Sag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2401" y="1581150"/>
            <a:ext cx="3759199" cy="2819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8735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What is MACH-DRIVE NanoEnergizer</a:t>
            </a:r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76351"/>
            <a:ext cx="4797818" cy="38100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2000" dirty="0"/>
              <a:t>A </a:t>
            </a:r>
            <a:r>
              <a:rPr lang="en-US" sz="2000" b="1" dirty="0"/>
              <a:t>Unique &amp; Revolutionary </a:t>
            </a:r>
            <a:r>
              <a:rPr lang="en-US" sz="2000" dirty="0"/>
              <a:t>Technology </a:t>
            </a:r>
            <a:r>
              <a:rPr lang="en-US" sz="2000" b="1" dirty="0" smtClean="0"/>
              <a:t>MACH-DRIVE</a:t>
            </a:r>
            <a:r>
              <a:rPr lang="en-US" sz="2000" dirty="0" smtClean="0"/>
              <a:t> </a:t>
            </a:r>
            <a:r>
              <a:rPr lang="en-US" sz="2000" dirty="0"/>
              <a:t>is a perfect </a:t>
            </a:r>
            <a:r>
              <a:rPr lang="en-US" sz="2000" b="1" dirty="0"/>
              <a:t>Nano Cermet </a:t>
            </a:r>
            <a:r>
              <a:rPr lang="en-US" sz="2000" dirty="0"/>
              <a:t>- which is produced using </a:t>
            </a:r>
            <a:r>
              <a:rPr lang="en-US" sz="2000" b="1" dirty="0"/>
              <a:t>a Ceramic plus Metallic Coating Technology</a:t>
            </a:r>
            <a:r>
              <a:rPr lang="en-US" sz="2000" dirty="0"/>
              <a:t>. </a:t>
            </a:r>
            <a:endParaRPr lang="en-US" sz="2000" dirty="0" smtClean="0"/>
          </a:p>
          <a:p>
            <a:pPr>
              <a:lnSpc>
                <a:spcPct val="150000"/>
              </a:lnSpc>
            </a:pPr>
            <a:r>
              <a:rPr lang="en-US" sz="2000" dirty="0" smtClean="0"/>
              <a:t>It </a:t>
            </a:r>
            <a:r>
              <a:rPr lang="en-US" sz="2000" dirty="0"/>
              <a:t>contains </a:t>
            </a:r>
            <a:r>
              <a:rPr lang="en-US" sz="2000" b="1" dirty="0"/>
              <a:t>20 Nano Meter Platinum Coated Zirconium Powder</a:t>
            </a:r>
            <a:r>
              <a:rPr lang="en-US" sz="2000" dirty="0"/>
              <a:t> emulsified in mineral oil which is ideal for engine </a:t>
            </a:r>
            <a:r>
              <a:rPr lang="en-US" sz="2000" b="1" dirty="0"/>
              <a:t>restoration &amp; protection</a:t>
            </a:r>
            <a:r>
              <a:rPr lang="en-US" sz="2000" dirty="0" smtClean="0"/>
              <a:t>.</a:t>
            </a:r>
            <a:endParaRPr lang="en-US" sz="2000" dirty="0"/>
          </a:p>
        </p:txBody>
      </p:sp>
      <p:pic>
        <p:nvPicPr>
          <p:cNvPr id="8194" name="Picture 2" descr="Protein-based Nanotechnolog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581150"/>
            <a:ext cx="3965182" cy="2971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5770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What is </a:t>
            </a:r>
            <a:r>
              <a:rPr lang="en-US" dirty="0" smtClean="0">
                <a:solidFill>
                  <a:schemeClr val="bg1"/>
                </a:solidFill>
              </a:rPr>
              <a:t>MACH-DRIVE </a:t>
            </a:r>
            <a:r>
              <a:rPr lang="en-US" dirty="0">
                <a:solidFill>
                  <a:schemeClr val="bg1"/>
                </a:solidFill>
              </a:rPr>
              <a:t>NanoEnergizer</a:t>
            </a:r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5334000" cy="339447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2000" dirty="0"/>
              <a:t>Platinum is </a:t>
            </a:r>
            <a:r>
              <a:rPr lang="en-US" sz="2000" b="1" dirty="0"/>
              <a:t>20 times harder and 6 times smoother than steel</a:t>
            </a:r>
            <a:r>
              <a:rPr lang="en-US" sz="2000" dirty="0"/>
              <a:t>, these Nano particles create a hard &amp; smooth coating layer on all the friction surfaces &amp; moving parts inside the </a:t>
            </a:r>
            <a:r>
              <a:rPr lang="en-US" sz="2000" dirty="0" smtClean="0"/>
              <a:t>engine</a:t>
            </a:r>
          </a:p>
          <a:p>
            <a:pPr>
              <a:lnSpc>
                <a:spcPct val="150000"/>
              </a:lnSpc>
            </a:pPr>
            <a:r>
              <a:rPr lang="en-US" sz="2000" dirty="0" smtClean="0"/>
              <a:t>Zirconium coating acts like a </a:t>
            </a:r>
            <a:r>
              <a:rPr lang="en-US" sz="2000" b="1" dirty="0" smtClean="0"/>
              <a:t>thermal barrier coating inside the engine cylinder and prevents heat loss. </a:t>
            </a:r>
            <a:endParaRPr lang="en-US" sz="2000" b="1" dirty="0"/>
          </a:p>
        </p:txBody>
      </p:sp>
      <p:pic>
        <p:nvPicPr>
          <p:cNvPr id="10242" name="Picture 2" descr="Rolls-Royce single-crystal turbine blade casting foundry The Engine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1015" y="1809750"/>
            <a:ext cx="3442985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2962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What is </a:t>
            </a:r>
            <a:r>
              <a:rPr lang="en-US" dirty="0" smtClean="0">
                <a:solidFill>
                  <a:schemeClr val="bg1"/>
                </a:solidFill>
              </a:rPr>
              <a:t>MACH-DRIVE </a:t>
            </a:r>
            <a:r>
              <a:rPr lang="en-US" dirty="0">
                <a:solidFill>
                  <a:schemeClr val="bg1"/>
                </a:solidFill>
              </a:rPr>
              <a:t>NanoEnergizer</a:t>
            </a:r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143001"/>
            <a:ext cx="5562600" cy="3943349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1900" dirty="0" smtClean="0"/>
              <a:t>This </a:t>
            </a:r>
            <a:r>
              <a:rPr lang="en-US" sz="1900" dirty="0"/>
              <a:t>is the only technology in the World which can convert any </a:t>
            </a:r>
            <a:r>
              <a:rPr lang="en-US" sz="1900" dirty="0" smtClean="0"/>
              <a:t>BS-IV </a:t>
            </a:r>
            <a:r>
              <a:rPr lang="en-US" sz="1900" dirty="0"/>
              <a:t>Engine into </a:t>
            </a:r>
            <a:r>
              <a:rPr lang="en-US" sz="1900" dirty="0" smtClean="0"/>
              <a:t>BS-VI Engine </a:t>
            </a:r>
            <a:r>
              <a:rPr lang="en-US" sz="1900" dirty="0"/>
              <a:t>without ever opening it for the next </a:t>
            </a:r>
            <a:r>
              <a:rPr lang="en-US" sz="1900" b="1" dirty="0" smtClean="0"/>
              <a:t>30,000 </a:t>
            </a:r>
            <a:r>
              <a:rPr lang="en-US" sz="1900" b="1" dirty="0" err="1"/>
              <a:t>Kms</a:t>
            </a:r>
            <a:r>
              <a:rPr lang="en-US" sz="1900" b="1" dirty="0" smtClean="0"/>
              <a:t>.</a:t>
            </a:r>
          </a:p>
          <a:p>
            <a:pPr lvl="1">
              <a:lnSpc>
                <a:spcPct val="150000"/>
              </a:lnSpc>
            </a:pPr>
            <a:r>
              <a:rPr lang="en-US" sz="1600" dirty="0" smtClean="0"/>
              <a:t>It reduce </a:t>
            </a:r>
            <a:r>
              <a:rPr lang="en-US" sz="1600" b="1" dirty="0" smtClean="0"/>
              <a:t>Engine drag</a:t>
            </a:r>
            <a:r>
              <a:rPr lang="en-US" sz="1600" b="1" dirty="0"/>
              <a:t>, </a:t>
            </a:r>
            <a:r>
              <a:rPr lang="en-US" sz="1600" b="1" dirty="0" smtClean="0"/>
              <a:t>friction </a:t>
            </a:r>
            <a:r>
              <a:rPr lang="en-US" sz="1600" b="1" dirty="0"/>
              <a:t>and </a:t>
            </a:r>
            <a:r>
              <a:rPr lang="en-US" sz="1600" b="1" dirty="0" smtClean="0"/>
              <a:t>noise</a:t>
            </a:r>
          </a:p>
          <a:p>
            <a:pPr lvl="1">
              <a:lnSpc>
                <a:spcPct val="150000"/>
              </a:lnSpc>
            </a:pPr>
            <a:r>
              <a:rPr lang="en-US" sz="1600" dirty="0"/>
              <a:t>B</a:t>
            </a:r>
            <a:r>
              <a:rPr lang="en-US" sz="1600" dirty="0" smtClean="0"/>
              <a:t>ring engine </a:t>
            </a:r>
            <a:r>
              <a:rPr lang="en-US" sz="1600" b="1" dirty="0" smtClean="0"/>
              <a:t>power </a:t>
            </a:r>
            <a:r>
              <a:rPr lang="en-US" sz="1600" b="1" dirty="0"/>
              <a:t>to </a:t>
            </a:r>
            <a:r>
              <a:rPr lang="en-US" sz="1600" b="1" dirty="0" smtClean="0"/>
              <a:t>100%</a:t>
            </a:r>
          </a:p>
          <a:p>
            <a:pPr lvl="1">
              <a:lnSpc>
                <a:spcPct val="150000"/>
              </a:lnSpc>
            </a:pPr>
            <a:r>
              <a:rPr lang="en-US" sz="1600" b="1" dirty="0"/>
              <a:t>I</a:t>
            </a:r>
            <a:r>
              <a:rPr lang="en-US" sz="1600" b="1" dirty="0" smtClean="0"/>
              <a:t>ncrease compression</a:t>
            </a:r>
          </a:p>
          <a:p>
            <a:pPr lvl="1">
              <a:lnSpc>
                <a:spcPct val="150000"/>
              </a:lnSpc>
            </a:pPr>
            <a:r>
              <a:rPr lang="en-US" sz="1600" dirty="0"/>
              <a:t>R</a:t>
            </a:r>
            <a:r>
              <a:rPr lang="en-US" sz="1600" dirty="0" smtClean="0"/>
              <a:t>estore </a:t>
            </a:r>
            <a:r>
              <a:rPr lang="en-US" sz="1600" dirty="0"/>
              <a:t>and </a:t>
            </a:r>
            <a:r>
              <a:rPr lang="en-US" sz="1600" b="1" dirty="0"/>
              <a:t>protect </a:t>
            </a:r>
            <a:r>
              <a:rPr lang="en-US" sz="1600" b="1" dirty="0" smtClean="0"/>
              <a:t>engine</a:t>
            </a:r>
          </a:p>
          <a:p>
            <a:pPr lvl="1">
              <a:lnSpc>
                <a:spcPct val="150000"/>
              </a:lnSpc>
            </a:pPr>
            <a:r>
              <a:rPr lang="en-US" sz="1600" b="1" dirty="0"/>
              <a:t>R</a:t>
            </a:r>
            <a:r>
              <a:rPr lang="en-US" sz="1600" b="1" dirty="0" smtClean="0"/>
              <a:t>educe </a:t>
            </a:r>
            <a:r>
              <a:rPr lang="en-US" sz="1600" b="1" dirty="0"/>
              <a:t>fuel </a:t>
            </a:r>
            <a:r>
              <a:rPr lang="en-US" sz="1600" dirty="0"/>
              <a:t>consumption </a:t>
            </a:r>
            <a:endParaRPr lang="en-US" sz="1600" dirty="0" smtClean="0"/>
          </a:p>
          <a:p>
            <a:pPr lvl="1">
              <a:lnSpc>
                <a:spcPct val="150000"/>
              </a:lnSpc>
            </a:pPr>
            <a:r>
              <a:rPr lang="en-US" sz="1600" dirty="0"/>
              <a:t>E</a:t>
            </a:r>
            <a:r>
              <a:rPr lang="en-US" sz="1600" dirty="0" smtClean="0"/>
              <a:t>duce </a:t>
            </a:r>
            <a:r>
              <a:rPr lang="en-US" sz="1600" b="1" dirty="0"/>
              <a:t>harmful exhaust emissions of all engines</a:t>
            </a:r>
          </a:p>
          <a:p>
            <a:pPr>
              <a:lnSpc>
                <a:spcPct val="150000"/>
              </a:lnSpc>
            </a:pPr>
            <a:endParaRPr lang="en-IN" sz="2000" dirty="0"/>
          </a:p>
        </p:txBody>
      </p:sp>
      <p:pic>
        <p:nvPicPr>
          <p:cNvPr id="14341" name="Picture 5" descr="3D movie - how a car engine works - YouTub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3401" y="1581150"/>
            <a:ext cx="3454399" cy="2590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881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MACH-DRIVE </a:t>
            </a:r>
            <a:r>
              <a:rPr lang="en-US" dirty="0">
                <a:solidFill>
                  <a:schemeClr val="bg1"/>
                </a:solidFill>
              </a:rPr>
              <a:t>NanoEnergizer </a:t>
            </a:r>
            <a:r>
              <a:rPr lang="en-US" dirty="0" smtClean="0">
                <a:solidFill>
                  <a:schemeClr val="bg1"/>
                </a:solidFill>
              </a:rPr>
              <a:t>Benefits</a:t>
            </a:r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26378" y="2466781"/>
            <a:ext cx="1816821" cy="523220"/>
          </a:xfrm>
          <a:prstGeom prst="rect">
            <a:avLst/>
          </a:prstGeom>
          <a:ln w="952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IN" sz="1400" b="1" cap="all" dirty="0" smtClean="0"/>
              <a:t>Improves mileage</a:t>
            </a:r>
            <a:r>
              <a:rPr lang="en-IN" sz="1400" b="1" cap="all" dirty="0"/>
              <a:t> </a:t>
            </a:r>
            <a:br>
              <a:rPr lang="en-IN" sz="1400" b="1" cap="all" dirty="0"/>
            </a:br>
            <a:r>
              <a:rPr lang="en-IN" sz="1400" b="1" cap="all" dirty="0" err="1" smtClean="0"/>
              <a:t>upto</a:t>
            </a:r>
            <a:r>
              <a:rPr lang="en-IN" sz="1400" b="1" cap="all" dirty="0" smtClean="0"/>
              <a:t> </a:t>
            </a:r>
            <a:r>
              <a:rPr lang="en-IN" sz="1400" b="1" cap="all" dirty="0"/>
              <a:t>15% SAVING</a:t>
            </a:r>
            <a:endParaRPr lang="en-IN" sz="1400" dirty="0"/>
          </a:p>
        </p:txBody>
      </p:sp>
      <p:sp>
        <p:nvSpPr>
          <p:cNvPr id="6" name="Rectangle 5"/>
          <p:cNvSpPr/>
          <p:nvPr/>
        </p:nvSpPr>
        <p:spPr>
          <a:xfrm>
            <a:off x="6324600" y="4100709"/>
            <a:ext cx="2286000" cy="738664"/>
          </a:xfrm>
          <a:prstGeom prst="rect">
            <a:avLst/>
          </a:prstGeom>
          <a:ln w="952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400" b="1" cap="all" dirty="0"/>
              <a:t>SINGLE COATING </a:t>
            </a:r>
            <a:br>
              <a:rPr lang="en-US" sz="1400" b="1" cap="all" dirty="0"/>
            </a:br>
            <a:r>
              <a:rPr lang="en-US" sz="1400" b="1" cap="all" dirty="0"/>
              <a:t>LASTS UPTO </a:t>
            </a:r>
            <a:br>
              <a:rPr lang="en-US" sz="1400" b="1" cap="all" dirty="0"/>
            </a:br>
            <a:r>
              <a:rPr lang="en-US" sz="1400" b="1" cap="all" dirty="0"/>
              <a:t>30 </a:t>
            </a:r>
            <a:r>
              <a:rPr lang="en-US" sz="1400" b="1" cap="all" dirty="0" smtClean="0"/>
              <a:t>,000 </a:t>
            </a:r>
            <a:r>
              <a:rPr lang="en-US" sz="1400" b="1" cap="all" dirty="0"/>
              <a:t>KMS</a:t>
            </a:r>
            <a:endParaRPr lang="en-IN" sz="1400" dirty="0"/>
          </a:p>
        </p:txBody>
      </p:sp>
      <p:sp>
        <p:nvSpPr>
          <p:cNvPr id="7" name="Rectangle 6"/>
          <p:cNvSpPr/>
          <p:nvPr/>
        </p:nvSpPr>
        <p:spPr>
          <a:xfrm>
            <a:off x="3886200" y="2574502"/>
            <a:ext cx="1348122" cy="307777"/>
          </a:xfrm>
          <a:prstGeom prst="rect">
            <a:avLst/>
          </a:prstGeom>
          <a:ln w="952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IN" sz="1400" b="1" cap="all" dirty="0"/>
              <a:t>MORE PICKUP</a:t>
            </a:r>
            <a:endParaRPr lang="en-IN" sz="1400" dirty="0"/>
          </a:p>
        </p:txBody>
      </p:sp>
      <p:sp>
        <p:nvSpPr>
          <p:cNvPr id="8" name="Rectangle 7"/>
          <p:cNvSpPr/>
          <p:nvPr/>
        </p:nvSpPr>
        <p:spPr>
          <a:xfrm>
            <a:off x="642397" y="4100709"/>
            <a:ext cx="2286000" cy="738664"/>
          </a:xfrm>
          <a:prstGeom prst="rect">
            <a:avLst/>
          </a:prstGeom>
          <a:ln w="952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IN" sz="1400" b="1" cap="all" dirty="0"/>
              <a:t>RESTORES FRICTION SURFACES ANDENHANCES ENGINE LIFE</a:t>
            </a:r>
            <a:endParaRPr lang="en-IN" sz="1400" dirty="0"/>
          </a:p>
        </p:txBody>
      </p:sp>
      <p:sp>
        <p:nvSpPr>
          <p:cNvPr id="9" name="Rectangle 8"/>
          <p:cNvSpPr/>
          <p:nvPr/>
        </p:nvSpPr>
        <p:spPr>
          <a:xfrm>
            <a:off x="3675223" y="4208431"/>
            <a:ext cx="1709250" cy="738664"/>
          </a:xfrm>
          <a:prstGeom prst="rect">
            <a:avLst/>
          </a:prstGeom>
          <a:ln w="952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400" b="1" cap="all" dirty="0"/>
              <a:t>REDUCES </a:t>
            </a:r>
            <a:r>
              <a:rPr lang="en-US" sz="1400" b="1" cap="all" dirty="0" smtClean="0"/>
              <a:t>overall EMISSION </a:t>
            </a:r>
            <a:r>
              <a:rPr lang="en-US" sz="1400" b="1" cap="all" dirty="0"/>
              <a:t>UPTO 70%</a:t>
            </a:r>
            <a:endParaRPr lang="en-IN" sz="1400" dirty="0"/>
          </a:p>
        </p:txBody>
      </p:sp>
      <p:sp>
        <p:nvSpPr>
          <p:cNvPr id="10" name="Rectangle 9"/>
          <p:cNvSpPr/>
          <p:nvPr/>
        </p:nvSpPr>
        <p:spPr>
          <a:xfrm>
            <a:off x="6672766" y="2452866"/>
            <a:ext cx="1785433" cy="523220"/>
          </a:xfrm>
          <a:prstGeom prst="rect">
            <a:avLst/>
          </a:prstGeom>
          <a:ln w="952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400" b="1" cap="all" dirty="0"/>
              <a:t>REDUCES NOISE AND VIBRATION LEVELS</a:t>
            </a:r>
            <a:endParaRPr lang="en-IN" sz="1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26933" y="1264042"/>
            <a:ext cx="1116927" cy="11021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35025" y="3028950"/>
            <a:ext cx="1065150" cy="1020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3098" y="1498626"/>
            <a:ext cx="1013499" cy="9987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7959" y="3032586"/>
            <a:ext cx="1094874" cy="1013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2410" y="3046586"/>
            <a:ext cx="1094874" cy="1087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6980" y="1323155"/>
            <a:ext cx="1020896" cy="9839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66005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09600" y="438150"/>
            <a:ext cx="8229600" cy="857250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>
                <a:solidFill>
                  <a:schemeClr val="bg1"/>
                </a:solidFill>
              </a:rPr>
              <a:t>MACH-DRIVE NanoEnergizer: </a:t>
            </a:r>
            <a:r>
              <a:rPr lang="en-US" sz="2400" dirty="0">
                <a:solidFill>
                  <a:schemeClr val="bg1"/>
                </a:solidFill>
              </a:rPr>
              <a:t>Improves Engine Efficiency</a:t>
            </a:r>
            <a:endParaRPr lang="en-IN" sz="2400" dirty="0">
              <a:solidFill>
                <a:schemeClr val="bg1"/>
              </a:solidFill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81000" y="1387078"/>
            <a:ext cx="5257800" cy="3394472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60000"/>
              </a:lnSpc>
            </a:pPr>
            <a:r>
              <a:rPr lang="en-US" sz="1800" dirty="0"/>
              <a:t>Brings engine power up to 100%</a:t>
            </a:r>
          </a:p>
          <a:p>
            <a:pPr>
              <a:lnSpc>
                <a:spcPct val="160000"/>
              </a:lnSpc>
            </a:pPr>
            <a:r>
              <a:rPr lang="en-US" sz="1800" dirty="0" smtClean="0"/>
              <a:t>The </a:t>
            </a:r>
            <a:r>
              <a:rPr lang="en-US" sz="1800" dirty="0"/>
              <a:t>Nano Energizer uses Revolutionary &amp; Patented Nano Ceramic Technology It allows for easy Treatment of Engines and Restores, Repairs &amp; Protects</a:t>
            </a:r>
            <a:r>
              <a:rPr lang="en-US" sz="1800" dirty="0" smtClean="0"/>
              <a:t>.</a:t>
            </a:r>
          </a:p>
          <a:p>
            <a:pPr>
              <a:lnSpc>
                <a:spcPct val="160000"/>
              </a:lnSpc>
            </a:pPr>
            <a:r>
              <a:rPr lang="en-US" sz="1800" dirty="0"/>
              <a:t>Ceramic coating, especially with Zirconium, has a beneficial effects on engine efficiency and </a:t>
            </a:r>
            <a:r>
              <a:rPr lang="en-US" sz="1800" dirty="0" smtClean="0"/>
              <a:t>performance</a:t>
            </a:r>
          </a:p>
          <a:p>
            <a:pPr>
              <a:lnSpc>
                <a:spcPct val="160000"/>
              </a:lnSpc>
            </a:pPr>
            <a:endParaRPr lang="en-IN" sz="1800" dirty="0"/>
          </a:p>
        </p:txBody>
      </p:sp>
      <p:pic>
        <p:nvPicPr>
          <p:cNvPr id="6" name="Picture 2" descr="ifs NANO ENERGIZER | Fuel Saver Blo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35"/>
          <a:stretch/>
        </p:blipFill>
        <p:spPr bwMode="auto">
          <a:xfrm>
            <a:off x="6172200" y="1428750"/>
            <a:ext cx="2735168" cy="3549405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6200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669"/>
            <a:ext cx="4572000" cy="1983437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US" sz="2800" dirty="0" smtClean="0"/>
              <a:t>Fuel saving </a:t>
            </a:r>
            <a:r>
              <a:rPr lang="en-US" sz="2800" dirty="0" err="1" smtClean="0"/>
              <a:t>upto</a:t>
            </a:r>
            <a:r>
              <a:rPr lang="en-US" sz="2800" dirty="0" smtClean="0"/>
              <a:t> 15%</a:t>
            </a:r>
          </a:p>
          <a:p>
            <a:pPr>
              <a:lnSpc>
                <a:spcPct val="150000"/>
              </a:lnSpc>
            </a:pPr>
            <a:r>
              <a:rPr lang="en-US" sz="2800" dirty="0" smtClean="0"/>
              <a:t>Better mileage</a:t>
            </a:r>
          </a:p>
          <a:p>
            <a:pPr>
              <a:lnSpc>
                <a:spcPct val="150000"/>
              </a:lnSpc>
            </a:pPr>
            <a:r>
              <a:rPr lang="en-US" sz="2800" dirty="0" smtClean="0"/>
              <a:t>9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fuel filling could be free</a:t>
            </a:r>
            <a:endParaRPr lang="en-IN" sz="280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438150"/>
            <a:ext cx="8229600" cy="857250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>
                <a:solidFill>
                  <a:schemeClr val="bg1"/>
                </a:solidFill>
              </a:rPr>
              <a:t>MACH-DRIVE NanoEnergizer: </a:t>
            </a:r>
            <a:r>
              <a:rPr lang="en-US" sz="2800" dirty="0">
                <a:solidFill>
                  <a:schemeClr val="bg1"/>
                </a:solidFill>
              </a:rPr>
              <a:t>Improves Fuel Saving</a:t>
            </a:r>
            <a:endParaRPr lang="en-IN" sz="2800" dirty="0">
              <a:solidFill>
                <a:schemeClr val="bg1"/>
              </a:solidFill>
            </a:endParaRPr>
          </a:p>
        </p:txBody>
      </p:sp>
      <p:pic>
        <p:nvPicPr>
          <p:cNvPr id="1026" name="Picture 2" descr="7 Tips For Fuel Efficient Driving in India - Feature - Autocar Indi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1800" y="1519559"/>
            <a:ext cx="3175000" cy="15855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image0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1800" y="3105150"/>
            <a:ext cx="31750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6396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33550"/>
            <a:ext cx="5029200" cy="2518439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400" dirty="0" smtClean="0"/>
              <a:t>Platinum coating helps to reduce emission </a:t>
            </a:r>
            <a:r>
              <a:rPr lang="en-US" sz="2400" dirty="0" err="1" smtClean="0"/>
              <a:t>upto</a:t>
            </a:r>
            <a:r>
              <a:rPr lang="en-US" sz="2400" dirty="0" smtClean="0"/>
              <a:t> 70%</a:t>
            </a:r>
          </a:p>
          <a:p>
            <a:pPr>
              <a:lnSpc>
                <a:spcPct val="150000"/>
              </a:lnSpc>
            </a:pPr>
            <a:r>
              <a:rPr lang="en-US" sz="2400" dirty="0" smtClean="0"/>
              <a:t>It also reduces noise and vibration</a:t>
            </a:r>
            <a:endParaRPr lang="en-IN" sz="240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438150"/>
            <a:ext cx="8229600" cy="857250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smtClean="0">
                <a:solidFill>
                  <a:schemeClr val="bg1"/>
                </a:solidFill>
              </a:rPr>
              <a:t>MACH-DRIVE NanoEnergizer: Reduces emission</a:t>
            </a:r>
            <a:endParaRPr lang="en-IN" sz="2000" dirty="0">
              <a:solidFill>
                <a:schemeClr val="bg1"/>
              </a:solidFill>
            </a:endParaRPr>
          </a:p>
        </p:txBody>
      </p:sp>
      <p:pic>
        <p:nvPicPr>
          <p:cNvPr id="2050" name="Picture 2" descr="Reducing CO2 emissions from new cars | European Parliamentary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1975" y="1355725"/>
            <a:ext cx="3349625" cy="3349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9829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61326"/>
            <a:ext cx="8229600" cy="891224"/>
          </a:xfrm>
          <a:solidFill>
            <a:schemeClr val="tx1"/>
          </a:solidFill>
        </p:spPr>
        <p:txBody>
          <a:bodyPr>
            <a:no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Eco-friendly MACH-DRIVE NanoEnergizer: Reduces CO</a:t>
            </a:r>
            <a:r>
              <a:rPr lang="en-US" sz="2000" baseline="-25000" dirty="0" smtClean="0">
                <a:solidFill>
                  <a:schemeClr val="bg1"/>
                </a:solidFill>
              </a:rPr>
              <a:t>2</a:t>
            </a:r>
            <a:endParaRPr lang="en-IN" sz="3200" baseline="-250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7975" y="1419344"/>
            <a:ext cx="521187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1 passenger vehicle emits 4600 kg of Carbon Dioxide (CO</a:t>
            </a:r>
            <a:r>
              <a:rPr lang="en-US" baseline="-25000" dirty="0" smtClean="0"/>
              <a:t>2</a:t>
            </a:r>
            <a:r>
              <a:rPr lang="en-US" dirty="0" smtClean="0"/>
              <a:t>) in a year</a:t>
            </a:r>
            <a:endParaRPr lang="en-US" dirty="0"/>
          </a:p>
          <a:p>
            <a:endParaRPr lang="en-US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By using MACHDRIVE, you are reducing 20% CO</a:t>
            </a:r>
            <a:r>
              <a:rPr lang="en-US" baseline="-25000" dirty="0" smtClean="0"/>
              <a:t>2 </a:t>
            </a:r>
            <a:r>
              <a:rPr lang="en-US" dirty="0" smtClean="0"/>
              <a:t>emission per vehicle</a:t>
            </a:r>
            <a:endParaRPr lang="en-IN" dirty="0"/>
          </a:p>
        </p:txBody>
      </p:sp>
      <p:sp>
        <p:nvSpPr>
          <p:cNvPr id="5" name="AutoShape 2" descr="Tomorrow is Good: will we ever get rid of the traffic jam ..."/>
          <p:cNvSpPr>
            <a:spLocks noChangeAspect="1" noChangeArrowheads="1"/>
          </p:cNvSpPr>
          <p:nvPr/>
        </p:nvSpPr>
        <p:spPr bwMode="auto">
          <a:xfrm>
            <a:off x="155575" y="19605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1028" name="Picture 4" descr="Tomorrow is Good: will we ever get rid of the traffic jam ..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9854" y="1429268"/>
            <a:ext cx="3209694" cy="20060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ound Single Corner Rectangle 2"/>
          <p:cNvSpPr/>
          <p:nvPr/>
        </p:nvSpPr>
        <p:spPr>
          <a:xfrm>
            <a:off x="807791" y="3795674"/>
            <a:ext cx="2797498" cy="727497"/>
          </a:xfrm>
          <a:prstGeom prst="round1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Without</a:t>
            </a:r>
            <a:r>
              <a:rPr lang="en-US" dirty="0" smtClean="0">
                <a:solidFill>
                  <a:schemeClr val="bg1"/>
                </a:solidFill>
              </a:rPr>
              <a:t> MACHDRIVE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</a:rPr>
              <a:t>4600kg </a:t>
            </a:r>
            <a:r>
              <a:rPr lang="en-US" b="1" dirty="0">
                <a:solidFill>
                  <a:schemeClr val="bg1"/>
                </a:solidFill>
              </a:rPr>
              <a:t>CO</a:t>
            </a:r>
            <a:r>
              <a:rPr lang="en-US" b="1" baseline="-25000" dirty="0">
                <a:solidFill>
                  <a:schemeClr val="bg1"/>
                </a:solidFill>
              </a:rPr>
              <a:t>2</a:t>
            </a:r>
            <a:r>
              <a:rPr lang="en-US" baseline="-25000" dirty="0">
                <a:solidFill>
                  <a:schemeClr val="bg1"/>
                </a:solidFill>
              </a:rPr>
              <a:t> </a:t>
            </a:r>
            <a:r>
              <a:rPr lang="en-US" dirty="0">
                <a:solidFill>
                  <a:schemeClr val="bg1"/>
                </a:solidFill>
              </a:rPr>
              <a:t> every </a:t>
            </a:r>
            <a:r>
              <a:rPr lang="en-US" dirty="0" smtClean="0">
                <a:solidFill>
                  <a:schemeClr val="bg1"/>
                </a:solidFill>
              </a:rPr>
              <a:t>year</a:t>
            </a:r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8" name="Round Single Corner Rectangle 7"/>
          <p:cNvSpPr/>
          <p:nvPr/>
        </p:nvSpPr>
        <p:spPr>
          <a:xfrm>
            <a:off x="5519854" y="3795675"/>
            <a:ext cx="2797498" cy="727497"/>
          </a:xfrm>
          <a:prstGeom prst="round1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With MACHDRIVE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</a:rPr>
              <a:t>3650kg </a:t>
            </a:r>
            <a:r>
              <a:rPr lang="en-US" b="1" dirty="0">
                <a:solidFill>
                  <a:schemeClr val="bg1"/>
                </a:solidFill>
              </a:rPr>
              <a:t>CO</a:t>
            </a:r>
            <a:r>
              <a:rPr lang="en-US" b="1" baseline="-25000" dirty="0">
                <a:solidFill>
                  <a:schemeClr val="bg1"/>
                </a:solidFill>
              </a:rPr>
              <a:t>2 </a:t>
            </a:r>
            <a:r>
              <a:rPr lang="en-US" dirty="0">
                <a:solidFill>
                  <a:schemeClr val="bg1"/>
                </a:solidFill>
              </a:rPr>
              <a:t> every </a:t>
            </a:r>
            <a:r>
              <a:rPr lang="en-US" dirty="0" smtClean="0">
                <a:solidFill>
                  <a:schemeClr val="bg1"/>
                </a:solidFill>
              </a:rPr>
              <a:t>year</a:t>
            </a:r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072190" y="3711699"/>
            <a:ext cx="7116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20% </a:t>
            </a:r>
            <a:endParaRPr lang="en-IN" sz="2400" dirty="0"/>
          </a:p>
        </p:txBody>
      </p:sp>
      <p:sp>
        <p:nvSpPr>
          <p:cNvPr id="14" name="Down Arrow 13"/>
          <p:cNvSpPr/>
          <p:nvPr/>
        </p:nvSpPr>
        <p:spPr>
          <a:xfrm>
            <a:off x="4789449" y="3795675"/>
            <a:ext cx="211869" cy="318589"/>
          </a:xfrm>
          <a:prstGeom prst="down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/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3746810" y="4159422"/>
            <a:ext cx="165038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152400" y="4781550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IN" sz="800" dirty="0" smtClean="0"/>
              <a:t>*https</a:t>
            </a:r>
            <a:r>
              <a:rPr lang="en-IN" sz="800" dirty="0"/>
              <a:t>://</a:t>
            </a:r>
            <a:r>
              <a:rPr lang="en-IN" sz="800" dirty="0" smtClean="0"/>
              <a:t>www.epa.gov/greenvehicles/greenhouse-gas-emissions-typical-passenger-vehicle</a:t>
            </a:r>
          </a:p>
          <a:p>
            <a:pPr marL="171450" indent="-171450">
              <a:buFont typeface="Arial" charset="0"/>
              <a:buChar char="•"/>
            </a:pPr>
            <a:endParaRPr lang="en-IN" sz="800" dirty="0" smtClean="0"/>
          </a:p>
          <a:p>
            <a:endParaRPr lang="en-IN" sz="800" dirty="0"/>
          </a:p>
        </p:txBody>
      </p:sp>
      <p:sp>
        <p:nvSpPr>
          <p:cNvPr id="15" name="Rectangle 14"/>
          <p:cNvSpPr/>
          <p:nvPr/>
        </p:nvSpPr>
        <p:spPr>
          <a:xfrm>
            <a:off x="152400" y="4933950"/>
            <a:ext cx="4572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IN" sz="800" dirty="0" smtClean="0"/>
              <a:t>^http</a:t>
            </a:r>
            <a:r>
              <a:rPr lang="en-IN" sz="800" dirty="0"/>
              <a:t>://urbanforestrynetwork.org/benefits/air%20quality.htm</a:t>
            </a:r>
          </a:p>
        </p:txBody>
      </p:sp>
    </p:spTree>
    <p:extLst>
      <p:ext uri="{BB962C8B-B14F-4D97-AF65-F5344CB8AC3E}">
        <p14:creationId xmlns:p14="http://schemas.microsoft.com/office/powerpoint/2010/main" val="590928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746033"/>
            <a:ext cx="4572000" cy="2302709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400" dirty="0" smtClean="0"/>
              <a:t>Single time coating last up to 30,000 km</a:t>
            </a:r>
          </a:p>
          <a:p>
            <a:r>
              <a:rPr lang="en-US" sz="2400" dirty="0" smtClean="0"/>
              <a:t>After 30,000 km, apply again and make engine new again</a:t>
            </a:r>
            <a:endParaRPr lang="en-IN" sz="240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438150"/>
            <a:ext cx="8229600" cy="857250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>
                <a:solidFill>
                  <a:schemeClr val="bg1"/>
                </a:solidFill>
              </a:rPr>
              <a:t>MACH-DRIVE NanoEnergizer: One time application</a:t>
            </a:r>
            <a:endParaRPr lang="en-IN" sz="1800" dirty="0">
              <a:solidFill>
                <a:schemeClr val="bg1"/>
              </a:solidFill>
            </a:endParaRPr>
          </a:p>
        </p:txBody>
      </p:sp>
      <p:pic>
        <p:nvPicPr>
          <p:cNvPr id="3074" name="Picture 2" descr="5 Benefits of Ceramic Paint Coating for Cars | Details Matte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8334" y="1733550"/>
            <a:ext cx="4199466" cy="2362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7105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>
            <a:no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How does MACH-DRIVE </a:t>
            </a:r>
            <a:r>
              <a:rPr lang="en-US" sz="3200" dirty="0">
                <a:solidFill>
                  <a:schemeClr val="bg1"/>
                </a:solidFill>
              </a:rPr>
              <a:t>NanoEnergizer </a:t>
            </a:r>
            <a:r>
              <a:rPr lang="en-US" sz="3200" dirty="0" smtClean="0">
                <a:solidFill>
                  <a:schemeClr val="bg1"/>
                </a:solidFill>
              </a:rPr>
              <a:t>works?</a:t>
            </a:r>
            <a:endParaRPr lang="en-IN" sz="32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00151"/>
            <a:ext cx="4800600" cy="339447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1600" b="1" dirty="0" smtClean="0"/>
              <a:t>Ceramic </a:t>
            </a:r>
            <a:r>
              <a:rPr lang="en-US" sz="1600" b="1" dirty="0"/>
              <a:t>coating </a:t>
            </a:r>
            <a:r>
              <a:rPr lang="en-US" sz="1600" b="1" dirty="0" smtClean="0"/>
              <a:t>nanotechnology</a:t>
            </a:r>
            <a:r>
              <a:rPr lang="en-US" sz="1600" dirty="0" smtClean="0"/>
              <a:t>. 20-nanometer</a:t>
            </a:r>
            <a:r>
              <a:rPr lang="en-US" sz="1600" dirty="0"/>
              <a:t>, platinum-coated ceramic beads is to </a:t>
            </a:r>
            <a:r>
              <a:rPr lang="en-US" sz="1600" b="1" dirty="0"/>
              <a:t>reduce wear</a:t>
            </a:r>
            <a:r>
              <a:rPr lang="en-US" sz="1600" b="1" dirty="0" smtClean="0"/>
              <a:t>, increase </a:t>
            </a:r>
            <a:r>
              <a:rPr lang="en-US" sz="1600" b="1" dirty="0"/>
              <a:t>compression and longevity. </a:t>
            </a:r>
            <a:endParaRPr lang="en-US" sz="1600" b="1" dirty="0" smtClean="0"/>
          </a:p>
          <a:p>
            <a:pPr>
              <a:lnSpc>
                <a:spcPct val="150000"/>
              </a:lnSpc>
            </a:pPr>
            <a:r>
              <a:rPr lang="en-US" sz="1600" dirty="0" smtClean="0"/>
              <a:t>The </a:t>
            </a:r>
            <a:r>
              <a:rPr lang="en-US" sz="1600" dirty="0"/>
              <a:t>new generation of </a:t>
            </a:r>
            <a:r>
              <a:rPr lang="en-US" sz="1600" dirty="0" smtClean="0"/>
              <a:t>ceramic coatings </a:t>
            </a:r>
            <a:r>
              <a:rPr lang="en-US" sz="1600" dirty="0"/>
              <a:t>(zirconium oxide), Zirconium, or ZrO2, is a ceramic </a:t>
            </a:r>
            <a:r>
              <a:rPr lang="en-US" sz="1600" dirty="0" smtClean="0"/>
              <a:t>material that </a:t>
            </a:r>
            <a:r>
              <a:rPr lang="en-US" sz="1600" dirty="0"/>
              <a:t>has been proven to be the most appropriate for engines</a:t>
            </a:r>
            <a:r>
              <a:rPr lang="en-US" sz="1600" dirty="0" smtClean="0"/>
              <a:t>. A </a:t>
            </a:r>
            <a:r>
              <a:rPr lang="en-US" sz="1600" dirty="0"/>
              <a:t>single Injection ensures a powerful engine with </a:t>
            </a:r>
            <a:r>
              <a:rPr lang="en-US" sz="1600" b="1" dirty="0"/>
              <a:t>smoother, quieter</a:t>
            </a:r>
            <a:r>
              <a:rPr lang="en-US" sz="1600" b="1" dirty="0" smtClean="0"/>
              <a:t>, more </a:t>
            </a:r>
            <a:r>
              <a:rPr lang="en-US" sz="1600" b="1" dirty="0"/>
              <a:t>economical</a:t>
            </a:r>
            <a:r>
              <a:rPr lang="en-US" sz="1600" dirty="0"/>
              <a:t> </a:t>
            </a:r>
            <a:r>
              <a:rPr lang="en-US" sz="1600" dirty="0" smtClean="0"/>
              <a:t>operation. </a:t>
            </a: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504950"/>
            <a:ext cx="4191000" cy="2009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57173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>
            <a:no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Change in Engine after MACH-DRIVE </a:t>
            </a:r>
            <a:r>
              <a:rPr lang="en-US" sz="2800" dirty="0">
                <a:solidFill>
                  <a:schemeClr val="bg1"/>
                </a:solidFill>
              </a:rPr>
              <a:t>NanoEnergizer</a:t>
            </a:r>
            <a:endParaRPr lang="en-IN" sz="2800" dirty="0">
              <a:solidFill>
                <a:schemeClr val="bg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361991"/>
            <a:ext cx="4876800" cy="34957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ounded Rectangle 2"/>
          <p:cNvSpPr/>
          <p:nvPr/>
        </p:nvSpPr>
        <p:spPr>
          <a:xfrm>
            <a:off x="5638800" y="1870357"/>
            <a:ext cx="3429000" cy="2377793"/>
          </a:xfrm>
          <a:prstGeom prst="round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MACH-DRIVE NanoEnergizer Makes </a:t>
            </a:r>
            <a:r>
              <a:rPr lang="en-US" sz="2800" b="1" dirty="0">
                <a:solidFill>
                  <a:schemeClr val="bg1"/>
                </a:solidFill>
              </a:rPr>
              <a:t>V</a:t>
            </a:r>
            <a:r>
              <a:rPr lang="en-US" sz="2800" b="1" dirty="0" smtClean="0">
                <a:solidFill>
                  <a:schemeClr val="bg1"/>
                </a:solidFill>
              </a:rPr>
              <a:t>ehicle Engine </a:t>
            </a:r>
            <a:r>
              <a:rPr lang="en-US" sz="2800" b="1" dirty="0">
                <a:solidFill>
                  <a:schemeClr val="bg1"/>
                </a:solidFill>
              </a:rPr>
              <a:t>A</a:t>
            </a:r>
            <a:r>
              <a:rPr lang="en-US" sz="2800" b="1" dirty="0" smtClean="0">
                <a:solidFill>
                  <a:schemeClr val="bg1"/>
                </a:solidFill>
              </a:rPr>
              <a:t>lmost New</a:t>
            </a:r>
            <a:endParaRPr lang="en-IN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3505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MACH-DRIVE NanoEnergizer </a:t>
            </a:r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5950"/>
            <a:ext cx="4194791" cy="217527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000" dirty="0" smtClean="0"/>
              <a:t>With MACH-DRIVE NanoEnergizer </a:t>
            </a:r>
            <a:r>
              <a:rPr lang="en-US" sz="2000" b="1" dirty="0" smtClean="0"/>
              <a:t>avoid frequent service station visits</a:t>
            </a:r>
          </a:p>
          <a:p>
            <a:pPr>
              <a:lnSpc>
                <a:spcPct val="150000"/>
              </a:lnSpc>
            </a:pPr>
            <a:r>
              <a:rPr lang="en-US" sz="2000" b="1" dirty="0" smtClean="0"/>
              <a:t>Save time and money</a:t>
            </a:r>
            <a:endParaRPr lang="en-IN" sz="2000" b="1" dirty="0"/>
          </a:p>
        </p:txBody>
      </p:sp>
      <p:pic>
        <p:nvPicPr>
          <p:cNvPr id="4" name="Picture 2" descr="Five things to remember when planning a car showro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733550"/>
            <a:ext cx="4132984" cy="24574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209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42607"/>
            <a:ext cx="7924800" cy="833743"/>
          </a:xfrm>
          <a:solidFill>
            <a:schemeClr val="tx1"/>
          </a:solidFill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Why MACH-DRIVE </a:t>
            </a:r>
            <a:r>
              <a:rPr lang="en-US" sz="2800" dirty="0">
                <a:solidFill>
                  <a:schemeClr val="bg1"/>
                </a:solidFill>
              </a:rPr>
              <a:t>NanoEnergizer </a:t>
            </a:r>
            <a:r>
              <a:rPr lang="en-US" sz="2800" dirty="0" smtClean="0">
                <a:solidFill>
                  <a:schemeClr val="bg1"/>
                </a:solidFill>
              </a:rPr>
              <a:t>even in lockdown?</a:t>
            </a:r>
            <a:endParaRPr lang="en-IN" sz="28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10878"/>
            <a:ext cx="5507612" cy="339447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2000" dirty="0" smtClean="0"/>
              <a:t>Due to Lockdown, our vehicles are parked since long</a:t>
            </a:r>
          </a:p>
          <a:p>
            <a:pPr>
              <a:lnSpc>
                <a:spcPct val="150000"/>
              </a:lnSpc>
            </a:pPr>
            <a:r>
              <a:rPr lang="en-US" sz="2000" dirty="0" smtClean="0"/>
              <a:t>This can make the engine oil settled at bottom</a:t>
            </a:r>
          </a:p>
          <a:p>
            <a:pPr>
              <a:lnSpc>
                <a:spcPct val="150000"/>
              </a:lnSpc>
            </a:pPr>
            <a:r>
              <a:rPr lang="en-US" sz="2000" b="1" dirty="0" smtClean="0"/>
              <a:t>Sudden self start can lead to serious injury to engine</a:t>
            </a:r>
            <a:r>
              <a:rPr lang="en-US" sz="2000" dirty="0" smtClean="0"/>
              <a:t>, even it can seize</a:t>
            </a:r>
          </a:p>
          <a:p>
            <a:pPr>
              <a:lnSpc>
                <a:spcPct val="150000"/>
              </a:lnSpc>
            </a:pPr>
            <a:r>
              <a:rPr lang="en-US" sz="2000" b="1" dirty="0" smtClean="0"/>
              <a:t>Platinum coating can prevent damage to engine and can repair it</a:t>
            </a:r>
            <a:endParaRPr lang="en-IN" sz="2000" b="1" dirty="0"/>
          </a:p>
        </p:txBody>
      </p:sp>
      <p:pic>
        <p:nvPicPr>
          <p:cNvPr id="4" name="Picture 2" descr="Smoke haze returns to Sydney with vehicles covered in 'dust rain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1733550"/>
            <a:ext cx="3255388" cy="2438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4992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How to apply MACH-DRIVE NanoEnergizer?</a:t>
            </a:r>
            <a:endParaRPr lang="en-IN" sz="36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58478"/>
            <a:ext cx="5943600" cy="339447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1800" dirty="0" smtClean="0"/>
              <a:t>It </a:t>
            </a:r>
            <a:r>
              <a:rPr lang="en-US" sz="1800" dirty="0"/>
              <a:t>can be applied </a:t>
            </a:r>
            <a:r>
              <a:rPr lang="en-US" sz="1800" b="1" dirty="0"/>
              <a:t>after the engine oil is changed, </a:t>
            </a:r>
            <a:r>
              <a:rPr lang="en-US" sz="1800" dirty="0"/>
              <a:t>there is </a:t>
            </a:r>
            <a:r>
              <a:rPr lang="en-US" sz="1800" dirty="0" smtClean="0"/>
              <a:t>no need </a:t>
            </a:r>
            <a:r>
              <a:rPr lang="en-US" sz="1800" dirty="0"/>
              <a:t>for </a:t>
            </a:r>
            <a:r>
              <a:rPr lang="en-US" sz="1800" dirty="0" smtClean="0"/>
              <a:t>re-dosing, recommended </a:t>
            </a:r>
            <a:r>
              <a:rPr lang="en-US" sz="1800" dirty="0"/>
              <a:t>to </a:t>
            </a:r>
            <a:r>
              <a:rPr lang="en-US" sz="1800" dirty="0" smtClean="0"/>
              <a:t>change</a:t>
            </a:r>
            <a:r>
              <a:rPr lang="en-US" sz="1800" b="1" dirty="0" smtClean="0"/>
              <a:t> </a:t>
            </a:r>
            <a:r>
              <a:rPr lang="en-US" sz="1800" b="1" dirty="0"/>
              <a:t>upon </a:t>
            </a:r>
            <a:r>
              <a:rPr lang="en-US" sz="1800" b="1" dirty="0" smtClean="0"/>
              <a:t>driving 30,000 km.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1800" b="1" u="sng" dirty="0" smtClean="0"/>
              <a:t>Injection </a:t>
            </a:r>
            <a:r>
              <a:rPr lang="en-US" sz="1800" b="1" u="sng" dirty="0"/>
              <a:t>Method</a:t>
            </a:r>
            <a:r>
              <a:rPr lang="en-US" sz="1800" b="1" u="sng" dirty="0" smtClean="0"/>
              <a:t>: </a:t>
            </a:r>
          </a:p>
          <a:p>
            <a:pPr>
              <a:lnSpc>
                <a:spcPct val="150000"/>
              </a:lnSpc>
            </a:pPr>
            <a:r>
              <a:rPr lang="en-US" sz="1800" dirty="0" smtClean="0"/>
              <a:t>Shake </a:t>
            </a:r>
            <a:r>
              <a:rPr lang="en-US" sz="1800" dirty="0"/>
              <a:t>Nano Energizer </a:t>
            </a:r>
            <a:r>
              <a:rPr lang="en-US" sz="1800" dirty="0" smtClean="0"/>
              <a:t>enough (50 times) </a:t>
            </a:r>
            <a:r>
              <a:rPr lang="en-US" sz="1800" dirty="0"/>
              <a:t>before injection</a:t>
            </a:r>
            <a:r>
              <a:rPr lang="en-US" sz="1800" dirty="0" smtClean="0"/>
              <a:t>. Open </a:t>
            </a:r>
            <a:r>
              <a:rPr lang="en-US" sz="1800" dirty="0"/>
              <a:t>oil filler cap and inject Nano Energizer </a:t>
            </a:r>
            <a:r>
              <a:rPr lang="en-US" sz="1800" dirty="0" smtClean="0"/>
              <a:t>slowly.</a:t>
            </a:r>
          </a:p>
          <a:p>
            <a:pPr>
              <a:lnSpc>
                <a:spcPct val="150000"/>
              </a:lnSpc>
            </a:pPr>
            <a:r>
              <a:rPr lang="en-US" sz="1800" dirty="0" smtClean="0"/>
              <a:t>Close </a:t>
            </a:r>
            <a:r>
              <a:rPr lang="en-US" sz="1800" dirty="0"/>
              <a:t>oil filler cap and keep idle for 20 minutes or </a:t>
            </a:r>
            <a:r>
              <a:rPr lang="en-US" sz="1800" dirty="0" smtClean="0"/>
              <a:t>drive 30km</a:t>
            </a:r>
            <a:r>
              <a:rPr lang="en-US" sz="1800" dirty="0"/>
              <a:t>.</a:t>
            </a:r>
            <a:endParaRPr lang="en-IN" sz="1800" dirty="0"/>
          </a:p>
        </p:txBody>
      </p:sp>
      <p:pic>
        <p:nvPicPr>
          <p:cNvPr id="4098" name="Picture 2" descr="Do you want to increase mileage in you bike ? Nano Energizer is ..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4400" y="1581150"/>
            <a:ext cx="3149600" cy="2362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603670">
            <a:off x="6961468" y="1416820"/>
            <a:ext cx="614330" cy="9466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7797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MACH-DRIVE </a:t>
            </a:r>
            <a:r>
              <a:rPr lang="en-US" sz="3600" dirty="0">
                <a:solidFill>
                  <a:schemeClr val="bg1"/>
                </a:solidFill>
              </a:rPr>
              <a:t>NanoEnergizer C</a:t>
            </a:r>
            <a:r>
              <a:rPr lang="en-US" sz="3600" dirty="0" smtClean="0">
                <a:solidFill>
                  <a:schemeClr val="bg1"/>
                </a:solidFill>
              </a:rPr>
              <a:t>ertifications</a:t>
            </a:r>
            <a:endParaRPr lang="en-IN" sz="3600" dirty="0">
              <a:solidFill>
                <a:schemeClr val="bg1"/>
              </a:solidFill>
            </a:endParaRPr>
          </a:p>
        </p:txBody>
      </p:sp>
      <p:pic>
        <p:nvPicPr>
          <p:cNvPr id="4" name="Picture 2" descr="Mercedes Logo, Mercedes-Benz Car Symbol Meaning and History | Car ..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2726" y="1380904"/>
            <a:ext cx="1010093" cy="1010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The Story Behind Audi's Four Ring Logo | Audi Atlant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9619" y="1381348"/>
            <a:ext cx="121920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0" descr="Kia Motors - Wikipedi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2827" y="2828704"/>
            <a:ext cx="1143000" cy="57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4" descr="Honda logo: I'm glad Honda decided to change their logo to the ...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1983" y="2576479"/>
            <a:ext cx="1402244" cy="938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6" descr="What is the meaning of the Toyota logo?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2027" y="2614579"/>
            <a:ext cx="992439" cy="823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Volvo Logo, HD Png, Meaning, Information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1352550"/>
            <a:ext cx="1107630" cy="1107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yundai Logo, HD Png, Meaning, Information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4626" y="3728849"/>
            <a:ext cx="1447800" cy="786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GM Daewoo December Sales Strongest of the Year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2101" y="3801277"/>
            <a:ext cx="1390341" cy="641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Flowchart: Alternate Process 9"/>
          <p:cNvSpPr/>
          <p:nvPr/>
        </p:nvSpPr>
        <p:spPr>
          <a:xfrm>
            <a:off x="457200" y="2038350"/>
            <a:ext cx="4191000" cy="2083864"/>
          </a:xfrm>
          <a:prstGeom prst="flowChartAlternateProcess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MACH-DRIVE NanoEnergizer </a:t>
            </a:r>
            <a:r>
              <a:rPr lang="en-US" sz="2800" dirty="0">
                <a:solidFill>
                  <a:schemeClr val="bg1"/>
                </a:solidFill>
              </a:rPr>
              <a:t>is approved from </a:t>
            </a:r>
            <a:r>
              <a:rPr lang="en-US" sz="2800" dirty="0" smtClean="0">
                <a:solidFill>
                  <a:schemeClr val="bg1"/>
                </a:solidFill>
              </a:rPr>
              <a:t>various engine manufacturers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1238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38150"/>
            <a:ext cx="8229600" cy="990600"/>
          </a:xfrm>
          <a:solidFill>
            <a:schemeClr val="tx1"/>
          </a:solidFill>
        </p:spPr>
        <p:txBody>
          <a:bodyPr>
            <a:normAutofit fontScale="90000"/>
          </a:bodyPr>
          <a:lstStyle/>
          <a:p>
            <a:pPr lvl="0"/>
            <a:r>
              <a:rPr lang="en-US" sz="3200" b="1" dirty="0">
                <a:solidFill>
                  <a:schemeClr val="bg1"/>
                </a:solidFill>
              </a:rPr>
              <a:t>“Better </a:t>
            </a:r>
            <a:r>
              <a:rPr lang="en-US" sz="3200" b="1" dirty="0" smtClean="0">
                <a:solidFill>
                  <a:schemeClr val="bg1"/>
                </a:solidFill>
              </a:rPr>
              <a:t>Engine</a:t>
            </a:r>
            <a:r>
              <a:rPr lang="en-US" sz="3200" b="1" dirty="0">
                <a:solidFill>
                  <a:schemeClr val="bg1"/>
                </a:solidFill>
              </a:rPr>
              <a:t>, H</a:t>
            </a:r>
            <a:r>
              <a:rPr lang="en-US" sz="3200" b="1" dirty="0" smtClean="0">
                <a:solidFill>
                  <a:schemeClr val="bg1"/>
                </a:solidFill>
              </a:rPr>
              <a:t>ealthy </a:t>
            </a:r>
            <a:r>
              <a:rPr lang="en-US" sz="3200" b="1" dirty="0">
                <a:solidFill>
                  <a:schemeClr val="bg1"/>
                </a:solidFill>
              </a:rPr>
              <a:t>W</a:t>
            </a:r>
            <a:r>
              <a:rPr lang="en-US" sz="3200" b="1" dirty="0" smtClean="0">
                <a:solidFill>
                  <a:schemeClr val="bg1"/>
                </a:solidFill>
              </a:rPr>
              <a:t>orld” </a:t>
            </a:r>
            <a:r>
              <a:rPr lang="en-US" sz="3200" dirty="0" smtClean="0">
                <a:solidFill>
                  <a:schemeClr val="bg1"/>
                </a:solidFill>
              </a:rPr>
              <a:t>with </a:t>
            </a:r>
            <a:br>
              <a:rPr lang="en-US" sz="3200" dirty="0" smtClean="0">
                <a:solidFill>
                  <a:schemeClr val="bg1"/>
                </a:solidFill>
              </a:rPr>
            </a:br>
            <a:r>
              <a:rPr lang="en-US" sz="2800" dirty="0" smtClean="0">
                <a:solidFill>
                  <a:schemeClr val="bg1"/>
                </a:solidFill>
              </a:rPr>
              <a:t>MACH-DRIVE </a:t>
            </a:r>
            <a:r>
              <a:rPr lang="en-US" sz="2800" dirty="0">
                <a:solidFill>
                  <a:schemeClr val="bg1"/>
                </a:solidFill>
              </a:rPr>
              <a:t>NanoEnergizer</a:t>
            </a:r>
            <a:endParaRPr lang="en-IN" sz="32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04950"/>
            <a:ext cx="4800600" cy="3276600"/>
          </a:xfrm>
        </p:spPr>
        <p:txBody>
          <a:bodyPr>
            <a:normAutofit fontScale="85000"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000" dirty="0" smtClean="0"/>
              <a:t>An additive, it gives a platinum coating to the engine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000" b="1" dirty="0" smtClean="0"/>
              <a:t>Eco friendly (Reduces CO</a:t>
            </a:r>
            <a:r>
              <a:rPr lang="en-US" sz="2000" b="1" baseline="-25000" dirty="0" smtClean="0"/>
              <a:t>2</a:t>
            </a:r>
            <a:r>
              <a:rPr lang="en-US" sz="2000" b="1" dirty="0" smtClean="0"/>
              <a:t> emission)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000" b="1" dirty="0" smtClean="0"/>
              <a:t>Enhances engine life (makes it almost like new)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000" b="1" dirty="0" smtClean="0"/>
              <a:t>Increases horse power (efficiency ^15%)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000" b="1" dirty="0" smtClean="0"/>
              <a:t>Better mileage (fuel saving ~15%)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sz="2000" b="1" dirty="0" smtClean="0"/>
              <a:t>Reduced Air &amp; Noise pollution</a:t>
            </a:r>
          </a:p>
          <a:p>
            <a:pPr>
              <a:lnSpc>
                <a:spcPct val="150000"/>
              </a:lnSpc>
            </a:pPr>
            <a:endParaRPr lang="en-IN" sz="2000" dirty="0"/>
          </a:p>
        </p:txBody>
      </p:sp>
      <p:pic>
        <p:nvPicPr>
          <p:cNvPr id="4102" name="Picture 6" descr="Mazda's Environment Friendly Policy - Cardinale Mazd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885950"/>
            <a:ext cx="3251199" cy="2438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2867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MACH-DRIVE </a:t>
            </a:r>
            <a:r>
              <a:rPr lang="en-US" dirty="0">
                <a:solidFill>
                  <a:schemeClr val="bg1"/>
                </a:solidFill>
              </a:rPr>
              <a:t>NanoEnergizer</a:t>
            </a:r>
            <a:endParaRPr lang="en-IN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504950"/>
            <a:ext cx="1928656" cy="2971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1511458"/>
            <a:ext cx="1938131" cy="29652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743200" y="2266950"/>
            <a:ext cx="1295400" cy="92333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MRP : 1495 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DP : 1280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PV : 42.67</a:t>
            </a:r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315200" y="2266950"/>
            <a:ext cx="1295400" cy="923330"/>
          </a:xfrm>
          <a:prstGeom prst="rect">
            <a:avLst/>
          </a:prstGeom>
          <a:solidFill>
            <a:srgbClr val="DAA520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MRP : 1870 </a:t>
            </a:r>
          </a:p>
          <a:p>
            <a:r>
              <a:rPr lang="en-US" dirty="0" smtClean="0"/>
              <a:t>DP : 1600</a:t>
            </a:r>
          </a:p>
          <a:p>
            <a:r>
              <a:rPr lang="en-US" dirty="0" smtClean="0"/>
              <a:t>PV : 53.33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64135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666750"/>
            <a:ext cx="81534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 smtClean="0"/>
              <a:t>Don’t wait,</a:t>
            </a:r>
          </a:p>
          <a:p>
            <a:pPr algn="ctr"/>
            <a:r>
              <a:rPr lang="en-US" sz="4000" b="1" dirty="0" smtClean="0"/>
              <a:t>Buy MACH-DRIVE </a:t>
            </a:r>
            <a:r>
              <a:rPr lang="en-US" sz="4000" b="1" dirty="0" err="1" smtClean="0"/>
              <a:t>NanoEnergizer</a:t>
            </a:r>
            <a:r>
              <a:rPr lang="en-US" sz="4000" b="1" dirty="0"/>
              <a:t>-</a:t>
            </a:r>
            <a:r>
              <a:rPr lang="en-US" sz="4000" b="1" dirty="0" smtClean="0"/>
              <a:t> </a:t>
            </a:r>
          </a:p>
          <a:p>
            <a:pPr algn="ctr"/>
            <a:r>
              <a:rPr lang="en-US" sz="4000" dirty="0" smtClean="0"/>
              <a:t>A revolutionary product today and gives better health to your vehicle’s engine and contribute towards environment</a:t>
            </a:r>
          </a:p>
        </p:txBody>
      </p:sp>
    </p:spTree>
    <p:extLst>
      <p:ext uri="{BB962C8B-B14F-4D97-AF65-F5344CB8AC3E}">
        <p14:creationId xmlns:p14="http://schemas.microsoft.com/office/powerpoint/2010/main" val="1163416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742950"/>
            <a:ext cx="8153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 smtClean="0"/>
              <a:t>Check your knowledge</a:t>
            </a:r>
          </a:p>
        </p:txBody>
      </p:sp>
      <p:pic>
        <p:nvPicPr>
          <p:cNvPr id="1026" name="Picture 2" descr="C:\Users\ajay.kochar\Downloads\qrcod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658507"/>
            <a:ext cx="2895600" cy="289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152400" y="2419350"/>
            <a:ext cx="4397422" cy="707886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r>
              <a:rPr lang="en-IN" sz="4000" dirty="0">
                <a:solidFill>
                  <a:schemeClr val="bg1"/>
                </a:solidFill>
              </a:rPr>
              <a:t>https://rb.gy/gjtmf7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876800" y="2571750"/>
            <a:ext cx="1828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or</a:t>
            </a:r>
            <a:endParaRPr lang="en-IN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457200" y="3257550"/>
            <a:ext cx="335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Type</a:t>
            </a:r>
            <a:endParaRPr lang="en-IN" dirty="0"/>
          </a:p>
        </p:txBody>
      </p:sp>
      <p:sp>
        <p:nvSpPr>
          <p:cNvPr id="7" name="TextBox 6"/>
          <p:cNvSpPr txBox="1"/>
          <p:nvPr/>
        </p:nvSpPr>
        <p:spPr>
          <a:xfrm>
            <a:off x="5486400" y="4488418"/>
            <a:ext cx="335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Scan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24796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kochar\Brands\Machdrive\Launch PPT\Macdrive cover_0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2456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4151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1797</TotalTime>
  <Words>994</Words>
  <Application>Microsoft Office PowerPoint</Application>
  <PresentationFormat>On-screen Show (16:9)</PresentationFormat>
  <Paragraphs>124</Paragraphs>
  <Slides>32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Office Theme</vt:lpstr>
      <vt:lpstr>PowerPoint Presentation</vt:lpstr>
      <vt:lpstr>PowerPoint Presentation</vt:lpstr>
      <vt:lpstr>PowerPoint Presentation</vt:lpstr>
      <vt:lpstr>Why Engine Health is Important? </vt:lpstr>
      <vt:lpstr>Vehicle Health, Engine Health &amp; Our Health  Are  Interlinked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is MACH-DRIVE NanoEnergizer</vt:lpstr>
      <vt:lpstr>What is MACH-DRIVE NanoEnergizer</vt:lpstr>
      <vt:lpstr>What is MACH-DRIVE NanoEnergizer</vt:lpstr>
      <vt:lpstr>MACH-DRIVE NanoEnergizer Benefits</vt:lpstr>
      <vt:lpstr>PowerPoint Presentation</vt:lpstr>
      <vt:lpstr>PowerPoint Presentation</vt:lpstr>
      <vt:lpstr>PowerPoint Presentation</vt:lpstr>
      <vt:lpstr>Eco-friendly MACH-DRIVE NanoEnergizer: Reduces CO2</vt:lpstr>
      <vt:lpstr>PowerPoint Presentation</vt:lpstr>
      <vt:lpstr>How does MACH-DRIVE NanoEnergizer works?</vt:lpstr>
      <vt:lpstr>Change in Engine after MACH-DRIVE NanoEnergizer</vt:lpstr>
      <vt:lpstr>MACH-DRIVE NanoEnergizer </vt:lpstr>
      <vt:lpstr>Why MACH-DRIVE NanoEnergizer even in lockdown?</vt:lpstr>
      <vt:lpstr>How to apply MACH-DRIVE NanoEnergizer?</vt:lpstr>
      <vt:lpstr>MACH-DRIVE NanoEnergizer Certifications</vt:lpstr>
      <vt:lpstr>“Better Engine, Healthy World” with  MACH-DRIVE NanoEnergizer</vt:lpstr>
      <vt:lpstr>MACH-DRIVE NanoEnergizer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MACHDRIVE</dc:title>
  <dc:creator>Ajay Kochar</dc:creator>
  <cp:lastModifiedBy>Ajay Kochar</cp:lastModifiedBy>
  <cp:revision>167</cp:revision>
  <dcterms:created xsi:type="dcterms:W3CDTF">2006-08-16T00:00:00Z</dcterms:created>
  <dcterms:modified xsi:type="dcterms:W3CDTF">2020-06-12T14:57:15Z</dcterms:modified>
</cp:coreProperties>
</file>